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9" r:id="rId2"/>
    <p:sldId id="256" r:id="rId3"/>
    <p:sldId id="257" r:id="rId4"/>
    <p:sldId id="260" r:id="rId5"/>
    <p:sldId id="261" r:id="rId6"/>
    <p:sldId id="262" r:id="rId7"/>
    <p:sldId id="265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609600"/>
            <a:ext cx="6629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IN" sz="4800" dirty="0" smtClean="0">
                <a:solidFill>
                  <a:srgbClr val="FF0000"/>
                </a:solidFill>
              </a:rPr>
              <a:t>স্বাগতম</a:t>
            </a:r>
            <a:br>
              <a:rPr lang="bn-IN" sz="4800" dirty="0" smtClean="0">
                <a:solidFill>
                  <a:srgbClr val="FF0000"/>
                </a:solidFill>
              </a:rPr>
            </a:br>
            <a:r>
              <a:rPr lang="bn-IN" sz="4800" dirty="0" smtClean="0">
                <a:solidFill>
                  <a:srgbClr val="FF0000"/>
                </a:solidFill>
              </a:rPr>
              <a:t>আজকের পরিসংখ্যান ক্লাসে</a:t>
            </a:r>
            <a:br>
              <a:rPr lang="bn-IN" sz="4800" dirty="0" smtClean="0">
                <a:solidFill>
                  <a:srgbClr val="FF0000"/>
                </a:solidFill>
              </a:rPr>
            </a:br>
            <a:r>
              <a:rPr lang="bn-IN" sz="4800" dirty="0" smtClean="0">
                <a:solidFill>
                  <a:srgbClr val="FF0000"/>
                </a:solidFill>
              </a:rPr>
              <a:t>মোঃ শাহীদুল ইসলাম </a:t>
            </a:r>
            <a:br>
              <a:rPr lang="bn-IN" sz="4800" dirty="0" smtClean="0">
                <a:solidFill>
                  <a:srgbClr val="FF0000"/>
                </a:solidFill>
              </a:rPr>
            </a:br>
            <a:r>
              <a:rPr lang="bn-IN" sz="4800" dirty="0" smtClean="0">
                <a:solidFill>
                  <a:srgbClr val="FF0000"/>
                </a:solidFill>
              </a:rPr>
              <a:t>সহকারি অধ্যাপক, </a:t>
            </a:r>
            <a:br>
              <a:rPr lang="bn-IN" sz="4800" dirty="0" smtClean="0">
                <a:solidFill>
                  <a:srgbClr val="FF0000"/>
                </a:solidFill>
              </a:rPr>
            </a:br>
            <a:r>
              <a:rPr lang="bn-IN" sz="4800" dirty="0" smtClean="0">
                <a:solidFill>
                  <a:srgbClr val="FF0000"/>
                </a:solidFill>
              </a:rPr>
              <a:t>পরিসংখ্যান বিভাগ ।</a:t>
            </a:r>
            <a:endParaRPr lang="en-US" sz="48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"/>
            <a:ext cx="8305800" cy="609599"/>
          </a:xfrm>
        </p:spPr>
        <p:txBody>
          <a:bodyPr>
            <a:normAutofit/>
          </a:bodyPr>
          <a:lstStyle/>
          <a:p>
            <a:pPr algn="l"/>
            <a:r>
              <a:rPr lang="bn-IN" sz="3200" dirty="0" smtClean="0">
                <a:solidFill>
                  <a:srgbClr val="FF0000"/>
                </a:solidFill>
              </a:rPr>
              <a:t>প্রশ্নঃ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609600"/>
            <a:ext cx="8382000" cy="6096000"/>
          </a:xfrm>
        </p:spPr>
        <p:txBody>
          <a:bodyPr>
            <a:normAutofit/>
          </a:bodyPr>
          <a:lstStyle/>
          <a:p>
            <a:pPr marL="514350" indent="-514350" algn="l">
              <a:buFont typeface="Wingdings" pitchFamily="2" charset="2"/>
              <a:buChar char="q"/>
            </a:pPr>
            <a:r>
              <a:rPr lang="bn-IN" sz="2800" dirty="0" smtClean="0">
                <a:solidFill>
                  <a:schemeClr val="bg1"/>
                </a:solidFill>
              </a:rPr>
              <a:t>পরিসংখ্যানের সংজ্ঞা দাও । কয়েকজন পরিসংখ্যানবিদের দেয়া সংজ্ঞা লিখ । </a:t>
            </a:r>
          </a:p>
          <a:p>
            <a:pPr marL="514350" indent="-514350" algn="l">
              <a:buFont typeface="Wingdings" pitchFamily="2" charset="2"/>
              <a:buChar char="q"/>
            </a:pPr>
            <a:r>
              <a:rPr lang="bn-IN" sz="2800" dirty="0" smtClean="0">
                <a:solidFill>
                  <a:schemeClr val="bg1"/>
                </a:solidFill>
              </a:rPr>
              <a:t>পরিসংখ্যানের বৈশিষ্ট্যগুলো লিখ ও আলোচনা কর । </a:t>
            </a:r>
          </a:p>
          <a:p>
            <a:pPr marL="514350" indent="-514350" algn="l"/>
            <a:r>
              <a:rPr lang="bn-IN" sz="2800" dirty="0">
                <a:solidFill>
                  <a:schemeClr val="tx1"/>
                </a:solidFill>
              </a:rPr>
              <a:t> </a:t>
            </a:r>
            <a:r>
              <a:rPr lang="bn-IN" sz="2800" dirty="0" smtClean="0">
                <a:solidFill>
                  <a:schemeClr val="tx1"/>
                </a:solidFill>
              </a:rPr>
              <a:t>   </a:t>
            </a:r>
          </a:p>
          <a:p>
            <a:pPr marL="514350" indent="-514350" algn="l"/>
            <a:r>
              <a:rPr lang="bn-IN" sz="2800" dirty="0" smtClean="0">
                <a:solidFill>
                  <a:schemeClr val="tx1"/>
                </a:solidFill>
              </a:rPr>
              <a:t>             .........................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bg2">
                <a:lumMod val="5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>
            <a:normAutofit fontScale="90000"/>
          </a:bodyPr>
          <a:lstStyle/>
          <a:p>
            <a:r>
              <a:rPr lang="bn-IN" sz="2800" dirty="0" smtClean="0"/>
              <a:t>উত্তরঃ</a:t>
            </a:r>
            <a:br>
              <a:rPr lang="bn-IN" sz="2800" dirty="0" smtClean="0"/>
            </a:br>
            <a:r>
              <a:rPr lang="bn-IN" sz="2200" dirty="0" smtClean="0">
                <a:solidFill>
                  <a:srgbClr val="FF0000"/>
                </a:solidFill>
              </a:rPr>
              <a:t>পরিসংখ্যানের সংজ্ঞাঃ</a:t>
            </a:r>
            <a:r>
              <a:rPr lang="bn-IN" sz="2200" dirty="0" smtClean="0">
                <a:solidFill>
                  <a:schemeClr val="tx1"/>
                </a:solidFill>
              </a:rPr>
              <a:t>বিভিন্ন সময়ে বিভিন্ন পরিসংখ্যানবিদ নানা রকম সংজ্ঞার মাধ্যমে পরিসংখ্যানের ব্যাপ্তি নির্দেশ করার চেষ্টা করাছেন । কিন্তু জ্ঞান বিজ্ঞানের যে কোন শাখার ব্যাপ্তি একটি বা দু’ একটি সংজ্ঞার মাধ্যমে পরিসংখ্যানের ব্যাপ্তি নির্দেশ করা সম্ভব নয় । পরিসংখ্যানের ক্ষেত্রেও এ কথাটি প্রযোজ্য ।পরিসংখ্যানকে সাধারণত সংখ্যাত্বক তথ্য এবং সংখ্যা নিয়ে গবেষণার বিজ্ঞান বলা হয় । কোন কোন পরিসংখ্যানবিদ পরিসংখ্যানকে সংখ্যাত্বক তথ্য আবার কেহ কেহ সংখ্যাত্বক পদ্ধতি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bn-IN" sz="2200" smtClean="0">
                <a:solidFill>
                  <a:schemeClr val="tx1"/>
                </a:solidFill>
              </a:rPr>
              <a:t>বলে </a:t>
            </a:r>
            <a:r>
              <a:rPr lang="bn-IN" sz="2200" dirty="0" smtClean="0">
                <a:solidFill>
                  <a:schemeClr val="tx1"/>
                </a:solidFill>
              </a:rPr>
              <a:t>সংজ্ঞায়িত করেছেন ।</a:t>
            </a:r>
            <a:br>
              <a:rPr lang="bn-IN" sz="2200" dirty="0" smtClean="0">
                <a:solidFill>
                  <a:schemeClr val="tx1"/>
                </a:solidFill>
              </a:rPr>
            </a:br>
            <a:r>
              <a:rPr lang="bn-IN" sz="2200" dirty="0" smtClean="0"/>
              <a:t/>
            </a:r>
            <a:br>
              <a:rPr lang="bn-IN" sz="2200" dirty="0" smtClean="0"/>
            </a:br>
            <a:r>
              <a:rPr lang="bn-IN" sz="2200" dirty="0" smtClean="0"/>
              <a:t>     </a:t>
            </a:r>
            <a:r>
              <a:rPr lang="bn-IN" sz="2200" smtClean="0"/>
              <a:t/>
            </a:r>
            <a:br>
              <a:rPr lang="bn-IN" sz="2200" smtClean="0"/>
            </a:br>
            <a:r>
              <a:rPr lang="bn-IN" sz="2200" smtClean="0">
                <a:solidFill>
                  <a:schemeClr val="tx1"/>
                </a:solidFill>
              </a:rPr>
              <a:t>পরিসংখ্যান </a:t>
            </a:r>
            <a:r>
              <a:rPr lang="bn-IN" sz="2200" dirty="0" smtClean="0">
                <a:solidFill>
                  <a:schemeClr val="tx1"/>
                </a:solidFill>
              </a:rPr>
              <a:t>হচ্ছে কোন ঘটনার বিষয়ের সংখ্যাত্বক প্রকাশ। প্রাচীনকাল হতে পরিসংখ্যানের অগ্রযাত্রা শুরু হয়েছে ।</a:t>
            </a:r>
            <a:br>
              <a:rPr lang="bn-IN" sz="2200" dirty="0" smtClean="0">
                <a:solidFill>
                  <a:schemeClr val="tx1"/>
                </a:solidFill>
              </a:rPr>
            </a:br>
            <a:r>
              <a:rPr lang="bn-IN" sz="2200" dirty="0" smtClean="0">
                <a:solidFill>
                  <a:schemeClr val="tx1"/>
                </a:solidFill>
              </a:rPr>
              <a:t>বর্তমানে পৃথিবীর বিভিন্ন দেশে পরিসংখ্যানের ব্যাপক ব্যাবহার লক্ষ্য করা যায় ।</a:t>
            </a:r>
            <a:br>
              <a:rPr lang="bn-IN" sz="2200" dirty="0" smtClean="0">
                <a:solidFill>
                  <a:schemeClr val="tx1"/>
                </a:solidFill>
              </a:rPr>
            </a:br>
            <a:r>
              <a:rPr lang="bn-IN" sz="2200" dirty="0" smtClean="0">
                <a:solidFill>
                  <a:schemeClr val="tx1"/>
                </a:solidFill>
              </a:rPr>
              <a:t/>
            </a:r>
            <a:br>
              <a:rPr lang="bn-IN" sz="22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Yule and  </a:t>
            </a:r>
            <a:r>
              <a:rPr lang="en-US" sz="2200" dirty="0" err="1" smtClean="0">
                <a:solidFill>
                  <a:schemeClr val="tx1"/>
                </a:solidFill>
              </a:rPr>
              <a:t>kendall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bn-IN" sz="2200" dirty="0" smtClean="0">
                <a:solidFill>
                  <a:schemeClr val="tx1"/>
                </a:solidFill>
              </a:rPr>
              <a:t>এর মতে, পরিসংখ্যান বলতে আমরা যেই সব তথ্যকে বুঝি যা বহুবিধ কারণ দারা লক্ষনীয়ভাবে প্রভাবিত।”  </a:t>
            </a:r>
            <a:br>
              <a:rPr lang="bn-IN" sz="2200" dirty="0" smtClean="0">
                <a:solidFill>
                  <a:schemeClr val="tx1"/>
                </a:solidFill>
              </a:rPr>
            </a:br>
            <a:r>
              <a:rPr lang="en-US" sz="2200" dirty="0" err="1" smtClean="0">
                <a:solidFill>
                  <a:schemeClr val="tx1"/>
                </a:solidFill>
              </a:rPr>
              <a:t>Croxton</a:t>
            </a:r>
            <a:r>
              <a:rPr lang="en-US" sz="2200" dirty="0" smtClean="0">
                <a:solidFill>
                  <a:schemeClr val="tx1"/>
                </a:solidFill>
              </a:rPr>
              <a:t> and </a:t>
            </a:r>
            <a:r>
              <a:rPr lang="en-US" sz="2200" dirty="0" err="1" smtClean="0">
                <a:solidFill>
                  <a:schemeClr val="tx1"/>
                </a:solidFill>
              </a:rPr>
              <a:t>cowden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bn-IN" sz="2200" dirty="0" smtClean="0">
                <a:solidFill>
                  <a:schemeClr val="tx1"/>
                </a:solidFill>
              </a:rPr>
              <a:t> এর মতে, সংখ্যাত্বক তথ্যাবলি সংগ্রহ, উপস্থাপন, বিশ্লেষন ও ব্যাখ্যা করার বিজ্ঞানই হলো পরিসংখ্যান </a:t>
            </a:r>
            <a:r>
              <a:rPr lang="bn-IN" sz="2200" dirty="0" smtClean="0"/>
              <a:t>।    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bn-IN" sz="2200" dirty="0" smtClean="0">
                <a:solidFill>
                  <a:schemeClr val="tx1"/>
                </a:solidFill>
              </a:rPr>
              <a:t/>
            </a:r>
            <a:br>
              <a:rPr lang="bn-IN" sz="2200" dirty="0" smtClean="0">
                <a:solidFill>
                  <a:schemeClr val="tx1"/>
                </a:solidFill>
              </a:rPr>
            </a:br>
            <a:r>
              <a:rPr lang="bn-IN" sz="2200" dirty="0" smtClean="0">
                <a:solidFill>
                  <a:schemeClr val="tx1"/>
                </a:solidFill>
              </a:rPr>
              <a:t>   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705600"/>
            <a:ext cx="8305800" cy="1524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r>
              <a:rPr lang="bn-IN" sz="2800" b="1" dirty="0" smtClean="0">
                <a:solidFill>
                  <a:schemeClr val="tx1"/>
                </a:solidFill>
              </a:rPr>
              <a:t>পরিসংখ্যানের বৈশিষ্ট্যগুলো নিম্নরূপঃ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bn-IN" sz="2800" dirty="0" smtClean="0">
                <a:solidFill>
                  <a:srgbClr val="FF0000"/>
                </a:solidFill>
              </a:rPr>
              <a:t>পরিসংখ্যানের সংখ্যাসূচক প্রকাশ আবশ্যক । </a:t>
            </a:r>
          </a:p>
          <a:p>
            <a:pPr>
              <a:buFont typeface="Wingdings" pitchFamily="2" charset="2"/>
              <a:buChar char="Ø"/>
            </a:pPr>
            <a:r>
              <a:rPr lang="bn-IN" sz="2800" dirty="0" smtClean="0">
                <a:solidFill>
                  <a:srgbClr val="FF0000"/>
                </a:solidFill>
              </a:rPr>
              <a:t>পরিসংখ্যান হচ্ছে তথ্যের সমষ্টি ।</a:t>
            </a:r>
          </a:p>
          <a:p>
            <a:pPr>
              <a:buFont typeface="Wingdings" pitchFamily="2" charset="2"/>
              <a:buChar char="Ø"/>
            </a:pPr>
            <a:r>
              <a:rPr lang="bn-IN" sz="2800" dirty="0" smtClean="0">
                <a:solidFill>
                  <a:srgbClr val="FF0000"/>
                </a:solidFill>
              </a:rPr>
              <a:t>পরিসংখ্যানের অনুসন্ধান কোন একটি নির্দিষ্ট ক্ষেত্রের সাথে সম্পর্কিত । </a:t>
            </a:r>
          </a:p>
          <a:p>
            <a:pPr>
              <a:buFont typeface="Wingdings" pitchFamily="2" charset="2"/>
              <a:buChar char="Ø"/>
            </a:pPr>
            <a:r>
              <a:rPr lang="bn-IN" sz="2800" dirty="0" smtClean="0">
                <a:solidFill>
                  <a:srgbClr val="FF0000"/>
                </a:solidFill>
              </a:rPr>
              <a:t>পরিসংখ্যান তথ্য বহুবিধ কারণ দ্বারা প্রভাবিত । </a:t>
            </a:r>
          </a:p>
          <a:p>
            <a:pPr>
              <a:buFont typeface="Wingdings" pitchFamily="2" charset="2"/>
              <a:buChar char="Ø"/>
            </a:pPr>
            <a:r>
              <a:rPr lang="bn-IN" sz="2800" dirty="0" smtClean="0">
                <a:solidFill>
                  <a:srgbClr val="FF0000"/>
                </a:solidFill>
              </a:rPr>
              <a:t>পরিসংখ্যান তথ্য সুশৃঙ্খল ভাবে সংগ্রহ করতে হবে । </a:t>
            </a:r>
          </a:p>
          <a:p>
            <a:pPr>
              <a:buFont typeface="Wingdings" pitchFamily="2" charset="2"/>
              <a:buChar char="Ø"/>
            </a:pPr>
            <a:r>
              <a:rPr lang="bn-IN" sz="2800" dirty="0" smtClean="0">
                <a:solidFill>
                  <a:srgbClr val="FF0000"/>
                </a:solidFill>
              </a:rPr>
              <a:t>পরিসংখ্যান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bn-IN" sz="2800" dirty="0" smtClean="0">
                <a:solidFill>
                  <a:srgbClr val="FF0000"/>
                </a:solidFill>
              </a:rPr>
              <a:t>তুলনাযোগ্য ও সমজাতীয় হতে হবে। </a:t>
            </a:r>
          </a:p>
          <a:p>
            <a:pPr>
              <a:buFont typeface="Wingdings" pitchFamily="2" charset="2"/>
              <a:buChar char="Ø"/>
            </a:pPr>
            <a:r>
              <a:rPr lang="bn-IN" sz="2800" dirty="0" smtClean="0">
                <a:solidFill>
                  <a:srgbClr val="FF0000"/>
                </a:solidFill>
              </a:rPr>
              <a:t>পরিসংখ্যান প্রাককলনে যুক্তি-সঙ্গত পরিমাণে সঠিকটা বজায় রাখার প্রয়োজনীয়তা রয়েছে ।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153400" cy="4572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rgbClr val="00B050"/>
                </a:solidFill>
              </a:rPr>
              <a:t/>
            </a:r>
            <a:br>
              <a:rPr lang="en-US" sz="2800" dirty="0" smtClean="0">
                <a:solidFill>
                  <a:srgbClr val="00B050"/>
                </a:solidFill>
              </a:rPr>
            </a:br>
            <a:r>
              <a:rPr lang="bn-IN" sz="2800" dirty="0" smtClean="0">
                <a:solidFill>
                  <a:srgbClr val="00B050"/>
                </a:solidFill>
              </a:rPr>
              <a:t>নিম্নে পরিসংখ্যানের বৈশিষ্ট্যগুলো আলোচনা করা হল </a:t>
            </a:r>
            <a:r>
              <a:rPr lang="bn-IN" sz="2800" dirty="0" smtClean="0"/>
              <a:t>।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bn-IN" sz="2200" dirty="0" smtClean="0">
                <a:solidFill>
                  <a:srgbClr val="FF0000"/>
                </a:solidFill>
              </a:rPr>
              <a:t>পরিসংখ্যানের সংখ্যাসূচক প্রকাশ আবশ্যকঃ </a:t>
            </a:r>
            <a:r>
              <a:rPr lang="bn-IN" sz="2200" dirty="0" smtClean="0"/>
              <a:t>বাউলির সংজ্ঞা অনুসারে, পরিসংখ্যান হচ্ছে অনুসন্ধানের ক্ষেত্রে পারস্পারিক সম্পর্কে বিন্যস্ত তথ্যাবলির সংখ্যাত্বক বিবৃতি।যেমনঃ ছেলেটি ভাল, ধানের ফলন বেড়েছে ইত্যাদি গুনবাচক তথ্যকে পরিসংখ্যান বলা হবে না । </a:t>
            </a:r>
          </a:p>
          <a:p>
            <a:pPr>
              <a:buFont typeface="Wingdings" pitchFamily="2" charset="2"/>
              <a:buChar char="Ø"/>
            </a:pPr>
            <a:r>
              <a:rPr lang="bn-IN" sz="2200" dirty="0" smtClean="0">
                <a:solidFill>
                  <a:srgbClr val="FF0000"/>
                </a:solidFill>
              </a:rPr>
              <a:t>পরিসংখ্যান হচ্ছে তথ্যের সমষ্টিঃ</a:t>
            </a:r>
            <a:r>
              <a:rPr lang="bn-IN" sz="2200" dirty="0" smtClean="0"/>
              <a:t> বহুবচন অর্থে পরিসংখ্যানকে তথ্যের সমষ্টি বুঝায় । একটি বিচ্ছিন্ন সংখ্যাকে পরিসংখ্যান বলা হবে না । যেমনঃ ঢাকা বিশ্ববিদ্যালয়ের ১ম বর্ষের ছাত্রদের গড় উচ্চতা ৬ ফুট। </a:t>
            </a:r>
          </a:p>
          <a:p>
            <a:pPr>
              <a:buFont typeface="Wingdings" pitchFamily="2" charset="2"/>
              <a:buChar char="Ø"/>
            </a:pPr>
            <a:r>
              <a:rPr lang="bn-IN" sz="2200" dirty="0" smtClean="0">
                <a:solidFill>
                  <a:srgbClr val="FF0000"/>
                </a:solidFill>
              </a:rPr>
              <a:t>পরিসংখ্যানের অনুসন্ধান কোন একটি নির্দিষ্ট ক্ষেত্রের সাথে সম্পর্কিতঃ </a:t>
            </a:r>
            <a:r>
              <a:rPr lang="bn-IN" sz="2200" dirty="0" smtClean="0"/>
              <a:t>পরিসংখ্যানের গবেষণার উদ্দেশ্য পূর্ব নির্ধারিত এবং সুস্পষ্ট হতে হবে এবং সেই নির্ধারিত অনুসন্ধানের ক্ষেত্রের সহিত সম্পর্কিত এককগুলো হতে সংখ্যাত্বক তথ্যকে পরিসংখ্যানে বলা চলে ।</a:t>
            </a:r>
          </a:p>
          <a:p>
            <a:pPr>
              <a:buFont typeface="Wingdings" pitchFamily="2" charset="2"/>
              <a:buChar char="Ø"/>
            </a:pPr>
            <a:r>
              <a:rPr lang="bn-IN" sz="2200" dirty="0" smtClean="0">
                <a:solidFill>
                  <a:srgbClr val="FF0000"/>
                </a:solidFill>
              </a:rPr>
              <a:t>পরিসংখ্যান তথ্য বহুবিধ কারণ দ্বারা প্রভাবিতঃ </a:t>
            </a:r>
            <a:r>
              <a:rPr lang="bn-IN" sz="2200" dirty="0" smtClean="0"/>
              <a:t>পরিসংখ্যান তথ্যকে একাধিক কারণ দ্বারা প্রভাবিত হতে হবে । ধানের উৎপাদন জমির সার, পানি, সূর্যের কিরণ ইত্যাদি কারণ দ্বারা প্রভাবিত হয় । 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381000" y="381000"/>
            <a:ext cx="8305800" cy="57451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bn-IN" sz="2600" dirty="0" smtClean="0">
                <a:solidFill>
                  <a:srgbClr val="FF0000"/>
                </a:solidFill>
              </a:rPr>
              <a:t>পরিসংখ্যান তথ্য সুশৃঙ্খল ভাবে সংগ্রহ করতে হবেঃ </a:t>
            </a:r>
            <a:r>
              <a:rPr lang="bn-IN" sz="2600" dirty="0" smtClean="0"/>
              <a:t>পরিসংখ্যান তথ্যাবলীকে সুশৃঙ্খল ভাবে সংগ্রহ করতে হবে।  উদ্দেশ্যহীন ভাবে সংগৃহীত তথ্য সঠিক সিদ্ধান্ত দিতে ব্যর্থ হতে পারে এবং এ ধরনের তথ্য কোন ঘটনার পরিপূর্ণ বর্ণনা দিতেও ব্যর্থ হয়ে থাকে ।</a:t>
            </a:r>
          </a:p>
          <a:p>
            <a:pPr>
              <a:buFont typeface="Wingdings" pitchFamily="2" charset="2"/>
              <a:buChar char="Ø"/>
            </a:pPr>
            <a:r>
              <a:rPr lang="bn-IN" sz="2600" dirty="0" smtClean="0">
                <a:solidFill>
                  <a:srgbClr val="FF0000"/>
                </a:solidFill>
              </a:rPr>
              <a:t>পরিসংখ্যান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bn-IN" sz="2600" dirty="0" smtClean="0">
                <a:solidFill>
                  <a:srgbClr val="FF0000"/>
                </a:solidFill>
              </a:rPr>
              <a:t>তুলনাযোগ্য ও সমজাতীয় হতে হবেঃ </a:t>
            </a:r>
            <a:r>
              <a:rPr lang="bn-IN" sz="2600" dirty="0" smtClean="0"/>
              <a:t>পরিসংখ্যান উপাত্ত এমনভাবে সংগ্রহ যেন উহাদের মধ্যে পারস্পারিক তুলনা সম্ভব হয় । এ প্রসঙ্গে তথ্যাবলিকে সমজাতীয় এবং সমতুল্য হতে হবে ।  </a:t>
            </a:r>
          </a:p>
          <a:p>
            <a:pPr>
              <a:buFont typeface="Wingdings" pitchFamily="2" charset="2"/>
              <a:buChar char="Ø"/>
            </a:pPr>
            <a:r>
              <a:rPr lang="bn-IN" sz="2600" dirty="0" smtClean="0">
                <a:solidFill>
                  <a:srgbClr val="FF0000"/>
                </a:solidFill>
              </a:rPr>
              <a:t>পরিসংখ্যান প্রাককলনে যুক্তি-সঙ্গত পরিমাণে সঠিকটা বজায় রাখার প্রয়োজনীয়তা রয়েছেঃ </a:t>
            </a:r>
            <a:r>
              <a:rPr lang="bn-IN" sz="2600" dirty="0" smtClean="0"/>
              <a:t>পরিসংখ্যান গবেষণায় পাপ্ত ফলাফলের ভিত্তিতে নতুন পরিকল্পনা গ্রহণ করা হয় । সুতরাং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      </a:t>
            </a:r>
            <a:r>
              <a:rPr lang="bn-IN" sz="2600" dirty="0" smtClean="0"/>
              <a:t>ফলাফল</a:t>
            </a:r>
            <a:r>
              <a:rPr lang="en-US" sz="2600" dirty="0" smtClean="0"/>
              <a:t> </a:t>
            </a:r>
            <a:r>
              <a:rPr lang="bn-IN" sz="2600" dirty="0" smtClean="0"/>
              <a:t>নিরূপণে একটি যুক্তিসঙ্গত পরিমাণে সঠিকতার মাত্রা বজায় রাখা দরকার । পরিসংখ্যান তথ্যাবলি নিরঙ্কুশ ভাবে সঠিক নাও হতে পারে । তবে উহাদের প্রাককলনে ভুলের পরিমাণ কমানো ও সঠিকতা বজায় রাখার চেষ্টা করতে হবে ।    </a:t>
            </a:r>
            <a:endParaRPr lang="en-US" sz="2600" dirty="0" smtClean="0"/>
          </a:p>
          <a:p>
            <a:pPr>
              <a:buNone/>
            </a:pPr>
            <a:r>
              <a:rPr lang="bn-IN" sz="2600" dirty="0" smtClean="0"/>
              <a:t> </a:t>
            </a:r>
          </a:p>
          <a:p>
            <a:pPr>
              <a:buNone/>
            </a:pPr>
            <a:endParaRPr lang="en-US" sz="2600" dirty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ction Button: Help 3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actionButtonHelp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tile tx="0" ty="0" sx="65000" sy="6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2743200"/>
            <a:ext cx="60960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8800" b="1" dirty="0" smtClean="0">
                <a:solidFill>
                  <a:srgbClr val="FF0000"/>
                </a:solidFill>
              </a:rPr>
              <a:t>ধন্যবাদ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4464187</TotalTime>
  <Words>326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Slide 1</vt:lpstr>
      <vt:lpstr>প্রশ্নঃ</vt:lpstr>
      <vt:lpstr>উত্তরঃ পরিসংখ্যানের সংজ্ঞাঃবিভিন্ন সময়ে বিভিন্ন পরিসংখ্যানবিদ নানা রকম সংজ্ঞার মাধ্যমে পরিসংখ্যানের ব্যাপ্তি নির্দেশ করার চেষ্টা করাছেন । কিন্তু জ্ঞান বিজ্ঞানের যে কোন শাখার ব্যাপ্তি একটি বা দু’ একটি সংজ্ঞার মাধ্যমে পরিসংখ্যানের ব্যাপ্তি নির্দেশ করা সম্ভব নয় । পরিসংখ্যানের ক্ষেত্রেও এ কথাটি প্রযোজ্য ।পরিসংখ্যানকে সাধারণত সংখ্যাত্বক তথ্য এবং সংখ্যা নিয়ে গবেষণার বিজ্ঞান বলা হয় । কোন কোন পরিসংখ্যানবিদ পরিসংখ্যানকে সংখ্যাত্বক তথ্য আবার কেহ কেহ সংখ্যাত্বক পদ্ধতি বলে সংজ্ঞায়িত করেছেন ।        পরিসংখ্যান হচ্ছে কোন ঘটনার বিষয়ের সংখ্যাত্বক প্রকাশ। প্রাচীনকাল হতে পরিসংখ্যানের অগ্রযাত্রা শুরু হয়েছে । বর্তমানে পৃথিবীর বিভিন্ন দেশে পরিসংখ্যানের ব্যাপক ব্যাবহার লক্ষ্য করা যায় ।  Yule and  kendall এর মতে, পরিসংখ্যান বলতে আমরা যেই সব তথ্যকে বুঝি যা বহুবিধ কারণ দারা লক্ষনীয়ভাবে প্রভাবিত।”   Croxton and cowden  এর মতে, সংখ্যাত্বক তথ্যাবলি সংগ্রহ, উপস্থাপন, বিশ্লেষন ও ব্যাখ্যা করার বিজ্ঞানই হলো পরিসংখ্যান ।          </vt:lpstr>
      <vt:lpstr>পরিসংখ্যানের বৈশিষ্ট্যগুলো নিম্নরূপঃ </vt:lpstr>
      <vt:lpstr> নিম্নে পরিসংখ্যানের বৈশিষ্ট্যগুলো আলোচনা করা হল । 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প্রশ্নঃ</dc:title>
  <dc:creator>Mr. Shahidul Islam</dc:creator>
  <cp:lastModifiedBy>Mr. Shahidul Islam</cp:lastModifiedBy>
  <cp:revision>330</cp:revision>
  <dcterms:created xsi:type="dcterms:W3CDTF">2007-12-31T18:30:07Z</dcterms:created>
  <dcterms:modified xsi:type="dcterms:W3CDTF">2007-12-31T18:07:45Z</dcterms:modified>
</cp:coreProperties>
</file>